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9090756a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9090756a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59a7f484c961b1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59a7f484c961b1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59a7f484c961b19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59a7f484c961b1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5b09a96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5b09a96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eb20c83714bd1f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eb20c83714bd1f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9a7f484c961b1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9a7f484c961b1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eb20c83714bd1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eb20c83714bd1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9a7f484c961b19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9a7f484c961b19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a64a071d7c3710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a64a071d7c3710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4cf5ed6300b3a059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cf5ed6300b3a059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eb20c83714bd1f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eb20c83714bd1f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419b15d8802244e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19b15d8802244e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68" name="Google Shape;68;p13"/>
          <p:cNvSpPr txBox="1"/>
          <p:nvPr>
            <p:ph type="title"/>
          </p:nvPr>
        </p:nvSpPr>
        <p:spPr>
          <a:xfrm>
            <a:off x="4811101" y="0"/>
            <a:ext cx="4332900" cy="73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Rhoades Training Group</a:t>
            </a:r>
            <a:endParaRPr sz="3000"/>
          </a:p>
        </p:txBody>
      </p:sp>
      <p:sp>
        <p:nvSpPr>
          <p:cNvPr id="69" name="Google Shape;69;p13"/>
          <p:cNvSpPr txBox="1"/>
          <p:nvPr/>
        </p:nvSpPr>
        <p:spPr>
          <a:xfrm>
            <a:off x="4170146" y="500016"/>
            <a:ext cx="4974000" cy="92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Capabilities Brief</a:t>
            </a:r>
            <a:endParaRPr b="1" sz="4800">
              <a:solidFill>
                <a:srgbClr val="FFFFFF"/>
              </a:solidFill>
              <a:latin typeface="Roboto"/>
              <a:ea typeface="Roboto"/>
              <a:cs typeface="Roboto"/>
              <a:sym typeface="Roboto"/>
            </a:endParaRPr>
          </a:p>
        </p:txBody>
      </p:sp>
      <p:sp>
        <p:nvSpPr>
          <p:cNvPr id="70" name="Google Shape;70;p13"/>
          <p:cNvSpPr txBox="1"/>
          <p:nvPr/>
        </p:nvSpPr>
        <p:spPr>
          <a:xfrm>
            <a:off x="3297003" y="4497002"/>
            <a:ext cx="5847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Roboto"/>
                <a:ea typeface="Roboto"/>
                <a:cs typeface="Roboto"/>
                <a:sym typeface="Roboto"/>
              </a:rPr>
              <a:t>Teaching Gunfighting Since 2022</a:t>
            </a:r>
            <a:endParaRPr sz="3000">
              <a:solidFill>
                <a:srgbClr val="FFFFFF"/>
              </a:solidFill>
              <a:latin typeface="Roboto"/>
              <a:ea typeface="Roboto"/>
              <a:cs typeface="Roboto"/>
              <a:sym typeface="Roboto"/>
            </a:endParaRPr>
          </a:p>
        </p:txBody>
      </p:sp>
      <p:pic>
        <p:nvPicPr>
          <p:cNvPr id="71" name="Google Shape;71;p13"/>
          <p:cNvPicPr preferRelativeResize="0"/>
          <p:nvPr/>
        </p:nvPicPr>
        <p:blipFill>
          <a:blip r:embed="rId4">
            <a:alphaModFix/>
          </a:blip>
          <a:stretch>
            <a:fillRect/>
          </a:stretch>
        </p:blipFill>
        <p:spPr>
          <a:xfrm>
            <a:off x="161740" y="2571738"/>
            <a:ext cx="2301300" cy="2301300"/>
          </a:xfrm>
          <a:prstGeom prst="rect">
            <a:avLst/>
          </a:prstGeom>
          <a:noFill/>
          <a:ln>
            <a:noFill/>
          </a:ln>
        </p:spPr>
      </p:pic>
      <p:sp>
        <p:nvSpPr>
          <p:cNvPr id="72" name="Google Shape;72;p13"/>
          <p:cNvSpPr txBox="1"/>
          <p:nvPr/>
        </p:nvSpPr>
        <p:spPr>
          <a:xfrm>
            <a:off x="4954650" y="2571751"/>
            <a:ext cx="4045800" cy="128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400">
                <a:solidFill>
                  <a:srgbClr val="FFFFFF"/>
                </a:solidFill>
                <a:latin typeface="Roboto"/>
                <a:ea typeface="Roboto"/>
                <a:cs typeface="Roboto"/>
                <a:sym typeface="Roboto"/>
              </a:rPr>
              <a:t>Firearms Training</a:t>
            </a:r>
            <a:endParaRPr sz="2400">
              <a:solidFill>
                <a:srgbClr val="FFFFFF"/>
              </a:solidFill>
              <a:latin typeface="Roboto"/>
              <a:ea typeface="Roboto"/>
              <a:cs typeface="Roboto"/>
              <a:sym typeface="Roboto"/>
            </a:endParaRPr>
          </a:p>
          <a:p>
            <a:pPr indent="0" lvl="0" marL="0" rtl="0" algn="r">
              <a:spcBef>
                <a:spcPts val="0"/>
              </a:spcBef>
              <a:spcAft>
                <a:spcPts val="0"/>
              </a:spcAft>
              <a:buNone/>
            </a:pPr>
            <a:r>
              <a:rPr lang="en" sz="2400">
                <a:solidFill>
                  <a:srgbClr val="FFFFFF"/>
                </a:solidFill>
                <a:latin typeface="Roboto"/>
                <a:ea typeface="Roboto"/>
                <a:cs typeface="Roboto"/>
                <a:sym typeface="Roboto"/>
              </a:rPr>
              <a:t>Medical Training</a:t>
            </a:r>
            <a:endParaRPr sz="2400">
              <a:solidFill>
                <a:srgbClr val="FFFFFF"/>
              </a:solidFill>
              <a:latin typeface="Roboto"/>
              <a:ea typeface="Roboto"/>
              <a:cs typeface="Roboto"/>
              <a:sym typeface="Roboto"/>
            </a:endParaRPr>
          </a:p>
          <a:p>
            <a:pPr indent="0" lvl="0" marL="0" rtl="0" algn="r">
              <a:spcBef>
                <a:spcPts val="0"/>
              </a:spcBef>
              <a:spcAft>
                <a:spcPts val="0"/>
              </a:spcAft>
              <a:buNone/>
            </a:pPr>
            <a:r>
              <a:rPr lang="en" sz="2400">
                <a:solidFill>
                  <a:srgbClr val="FFFFFF"/>
                </a:solidFill>
                <a:latin typeface="Roboto"/>
                <a:ea typeface="Roboto"/>
                <a:cs typeface="Roboto"/>
                <a:sym typeface="Roboto"/>
              </a:rPr>
              <a:t>Less-Lethal Training</a:t>
            </a:r>
            <a:endParaRPr sz="24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p:nvPr/>
        </p:nvSpPr>
        <p:spPr>
          <a:xfrm>
            <a:off x="0" y="0"/>
            <a:ext cx="9144000" cy="11700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22"/>
          <p:cNvSpPr txBox="1"/>
          <p:nvPr/>
        </p:nvSpPr>
        <p:spPr>
          <a:xfrm>
            <a:off x="237053" y="431100"/>
            <a:ext cx="3813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Medical Training</a:t>
            </a:r>
            <a:endParaRPr b="1" sz="3600">
              <a:solidFill>
                <a:srgbClr val="FFFFFF"/>
              </a:solidFill>
              <a:latin typeface="Roboto"/>
              <a:ea typeface="Roboto"/>
              <a:cs typeface="Roboto"/>
              <a:sym typeface="Roboto"/>
            </a:endParaRPr>
          </a:p>
        </p:txBody>
      </p:sp>
      <p:sp>
        <p:nvSpPr>
          <p:cNvPr id="154" name="Google Shape;154;p22"/>
          <p:cNvSpPr txBox="1"/>
          <p:nvPr/>
        </p:nvSpPr>
        <p:spPr>
          <a:xfrm>
            <a:off x="119725" y="2471150"/>
            <a:ext cx="85683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oboto"/>
                <a:ea typeface="Roboto"/>
                <a:cs typeface="Roboto"/>
                <a:sym typeface="Roboto"/>
              </a:rPr>
              <a:t>Tactical Emergency Casualty Care (TECC)</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course follows the Co-TECC guidelines and prepares individuals to provide lifesaving trauma care in high-threat situations. It covers bleeding control, airway management, casualty evacuation, and includes realistic force-on-force training scenarios. (16 hours)</a:t>
            </a:r>
            <a:endParaRPr>
              <a:latin typeface="Roboto"/>
              <a:ea typeface="Roboto"/>
              <a:cs typeface="Roboto"/>
              <a:sym typeface="Roboto"/>
            </a:endParaRPr>
          </a:p>
        </p:txBody>
      </p:sp>
      <p:pic>
        <p:nvPicPr>
          <p:cNvPr id="155" name="Google Shape;155;p22"/>
          <p:cNvPicPr preferRelativeResize="0"/>
          <p:nvPr/>
        </p:nvPicPr>
        <p:blipFill>
          <a:blip r:embed="rId3">
            <a:alphaModFix/>
          </a:blip>
          <a:stretch>
            <a:fillRect/>
          </a:stretch>
        </p:blipFill>
        <p:spPr>
          <a:xfrm>
            <a:off x="351489" y="3654700"/>
            <a:ext cx="1261453" cy="1293000"/>
          </a:xfrm>
          <a:prstGeom prst="rect">
            <a:avLst/>
          </a:prstGeom>
          <a:noFill/>
          <a:ln>
            <a:noFill/>
          </a:ln>
        </p:spPr>
      </p:pic>
      <p:sp>
        <p:nvSpPr>
          <p:cNvPr id="156" name="Google Shape;156;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9</a:t>
            </a:r>
            <a:endParaRPr/>
          </a:p>
        </p:txBody>
      </p:sp>
      <p:sp>
        <p:nvSpPr>
          <p:cNvPr id="157" name="Google Shape;157;p22"/>
          <p:cNvSpPr txBox="1"/>
          <p:nvPr/>
        </p:nvSpPr>
        <p:spPr>
          <a:xfrm>
            <a:off x="119725" y="1368175"/>
            <a:ext cx="8568300" cy="11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S</a:t>
            </a:r>
            <a:r>
              <a:rPr b="1" lang="en" sz="1600">
                <a:latin typeface="Roboto"/>
                <a:ea typeface="Roboto"/>
                <a:cs typeface="Roboto"/>
                <a:sym typeface="Roboto"/>
              </a:rPr>
              <a:t>top The Bleed Course</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hands-on course teaches life-saving bleeding control techniques, including the use of direct pressure, wound packing, and tourniquets. Designed for anyone, it empowers participants to act quickly and effectively in emergencies. (2 hours)</a:t>
            </a:r>
            <a:endParaRPr sz="1600">
              <a:solidFill>
                <a:schemeClr val="lt2"/>
              </a:solidFill>
              <a:latin typeface="Roboto"/>
              <a:ea typeface="Roboto"/>
              <a:cs typeface="Roboto"/>
              <a:sym typeface="Roboto"/>
            </a:endParaRPr>
          </a:p>
        </p:txBody>
      </p:sp>
      <p:sp>
        <p:nvSpPr>
          <p:cNvPr id="158" name="Google Shape;158;p22"/>
          <p:cNvSpPr/>
          <p:nvPr/>
        </p:nvSpPr>
        <p:spPr>
          <a:xfrm>
            <a:off x="1915450" y="3638500"/>
            <a:ext cx="4232700" cy="1325400"/>
          </a:xfrm>
          <a:prstGeom prst="roundRect">
            <a:avLst>
              <a:gd fmla="val 16667" name="adj"/>
            </a:avLst>
          </a:prstGeom>
          <a:solidFill>
            <a:srgbClr val="EFEFE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RTG utilizes Co-TCCC </a:t>
            </a:r>
            <a:r>
              <a:rPr lang="en">
                <a:latin typeface="Roboto"/>
                <a:ea typeface="Roboto"/>
                <a:cs typeface="Roboto"/>
                <a:sym typeface="Roboto"/>
              </a:rPr>
              <a:t>approved</a:t>
            </a:r>
            <a:r>
              <a:rPr lang="en">
                <a:latin typeface="Roboto"/>
                <a:ea typeface="Roboto"/>
                <a:cs typeface="Roboto"/>
                <a:sym typeface="Roboto"/>
              </a:rPr>
              <a:t> non-</a:t>
            </a:r>
            <a:r>
              <a:rPr lang="en">
                <a:latin typeface="Roboto"/>
                <a:ea typeface="Roboto"/>
                <a:cs typeface="Roboto"/>
                <a:sym typeface="Roboto"/>
              </a:rPr>
              <a:t>pneumatic,</a:t>
            </a:r>
            <a:r>
              <a:rPr lang="en">
                <a:latin typeface="Roboto"/>
                <a:ea typeface="Roboto"/>
                <a:cs typeface="Roboto"/>
                <a:sym typeface="Roboto"/>
              </a:rPr>
              <a:t> limb tourniquets and hemostatic dressing training aids for all medical courses.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Mannequins</a:t>
            </a:r>
            <a:r>
              <a:rPr lang="en">
                <a:latin typeface="Roboto"/>
                <a:ea typeface="Roboto"/>
                <a:cs typeface="Roboto"/>
                <a:sym typeface="Roboto"/>
              </a:rPr>
              <a:t> and other </a:t>
            </a:r>
            <a:r>
              <a:rPr lang="en">
                <a:latin typeface="Roboto"/>
                <a:ea typeface="Roboto"/>
                <a:cs typeface="Roboto"/>
                <a:sym typeface="Roboto"/>
              </a:rPr>
              <a:t>simulated</a:t>
            </a:r>
            <a:r>
              <a:rPr lang="en">
                <a:latin typeface="Roboto"/>
                <a:ea typeface="Roboto"/>
                <a:cs typeface="Roboto"/>
                <a:sym typeface="Roboto"/>
              </a:rPr>
              <a:t> patient training aids are used as needed.</a:t>
            </a:r>
            <a:endParaRPr>
              <a:latin typeface="Roboto"/>
              <a:ea typeface="Roboto"/>
              <a:cs typeface="Roboto"/>
              <a:sym typeface="Roboto"/>
            </a:endParaRPr>
          </a:p>
        </p:txBody>
      </p:sp>
      <p:pic>
        <p:nvPicPr>
          <p:cNvPr id="159" name="Google Shape;159;p22"/>
          <p:cNvPicPr preferRelativeResize="0"/>
          <p:nvPr/>
        </p:nvPicPr>
        <p:blipFill>
          <a:blip r:embed="rId4">
            <a:alphaModFix/>
          </a:blip>
          <a:stretch>
            <a:fillRect/>
          </a:stretch>
        </p:blipFill>
        <p:spPr>
          <a:xfrm>
            <a:off x="6629227" y="3654702"/>
            <a:ext cx="1939511" cy="129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p:nvPr/>
        </p:nvSpPr>
        <p:spPr>
          <a:xfrm>
            <a:off x="0" y="0"/>
            <a:ext cx="9144000" cy="11373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23"/>
          <p:cNvSpPr txBox="1"/>
          <p:nvPr/>
        </p:nvSpPr>
        <p:spPr>
          <a:xfrm>
            <a:off x="229925" y="398400"/>
            <a:ext cx="467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Less-Lethal Training</a:t>
            </a:r>
            <a:endParaRPr b="1" sz="3600">
              <a:solidFill>
                <a:srgbClr val="FFFFFF"/>
              </a:solidFill>
              <a:latin typeface="Roboto"/>
              <a:ea typeface="Roboto"/>
              <a:cs typeface="Roboto"/>
              <a:sym typeface="Roboto"/>
            </a:endParaRPr>
          </a:p>
        </p:txBody>
      </p:sp>
      <p:sp>
        <p:nvSpPr>
          <p:cNvPr id="166" name="Google Shape;166;p23"/>
          <p:cNvSpPr txBox="1"/>
          <p:nvPr/>
        </p:nvSpPr>
        <p:spPr>
          <a:xfrm>
            <a:off x="119725" y="1410750"/>
            <a:ext cx="85812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oboto"/>
                <a:ea typeface="Roboto"/>
                <a:cs typeface="Roboto"/>
                <a:sym typeface="Roboto"/>
              </a:rPr>
              <a:t>ASP Basic Certification (ABC)</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certification program is designed to familiarize participants with the operational use of expandable batons, handcuffs, and/or flashlights. Certification signifies that the participant has met competency-based standards in both knowledge and practical performance. (4 to 16 hours)</a:t>
            </a:r>
            <a:endParaRPr>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b="1" lang="en" sz="1600">
                <a:latin typeface="Roboto"/>
                <a:ea typeface="Roboto"/>
                <a:cs typeface="Roboto"/>
                <a:sym typeface="Roboto"/>
              </a:rPr>
              <a:t>Sabre Red User Course</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comprehensive course is designed to certify individuals in the safe, effective, and legally defensible use of Sabre Red Oleoresin Capsicum (OC) aerosol defense products. The curriculum includes the physiological effects of OC, proper deployment techniques, decontamination procedures, and use-of-force considerations. (4 hours)</a:t>
            </a:r>
            <a:endParaRPr>
              <a:latin typeface="Roboto"/>
              <a:ea typeface="Roboto"/>
              <a:cs typeface="Roboto"/>
              <a:sym typeface="Roboto"/>
            </a:endParaRPr>
          </a:p>
        </p:txBody>
      </p:sp>
      <p:sp>
        <p:nvSpPr>
          <p:cNvPr id="167" name="Google Shape;167;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Overhead shot of young people sitting on a boardwalk" id="172" name="Google Shape;172;p24"/>
          <p:cNvPicPr preferRelativeResize="0"/>
          <p:nvPr/>
        </p:nvPicPr>
        <p:blipFill rotWithShape="1">
          <a:blip r:embed="rId3">
            <a:alphaModFix/>
          </a:blip>
          <a:srcRect b="8063" l="0" r="1254" t="8630"/>
          <a:stretch/>
        </p:blipFill>
        <p:spPr>
          <a:xfrm>
            <a:off x="-15337" y="0"/>
            <a:ext cx="9174676" cy="5143501"/>
          </a:xfrm>
          <a:prstGeom prst="rect">
            <a:avLst/>
          </a:prstGeom>
          <a:noFill/>
          <a:ln>
            <a:noFill/>
          </a:ln>
        </p:spPr>
      </p:pic>
      <p:sp>
        <p:nvSpPr>
          <p:cNvPr id="173" name="Google Shape;173;p24"/>
          <p:cNvSpPr txBox="1"/>
          <p:nvPr/>
        </p:nvSpPr>
        <p:spPr>
          <a:xfrm>
            <a:off x="5768140" y="446165"/>
            <a:ext cx="3391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FFFFFF"/>
                </a:solidFill>
                <a:latin typeface="Roboto"/>
                <a:ea typeface="Roboto"/>
                <a:cs typeface="Roboto"/>
                <a:sym typeface="Roboto"/>
              </a:rPr>
              <a:t>Tel: (479)383-7411</a:t>
            </a:r>
            <a:endParaRPr sz="3000">
              <a:solidFill>
                <a:srgbClr val="FFFFFF"/>
              </a:solidFill>
              <a:latin typeface="Roboto"/>
              <a:ea typeface="Roboto"/>
              <a:cs typeface="Roboto"/>
              <a:sym typeface="Roboto"/>
            </a:endParaRPr>
          </a:p>
        </p:txBody>
      </p:sp>
      <p:sp>
        <p:nvSpPr>
          <p:cNvPr id="174" name="Google Shape;174;p24"/>
          <p:cNvSpPr txBox="1"/>
          <p:nvPr/>
        </p:nvSpPr>
        <p:spPr>
          <a:xfrm>
            <a:off x="6228605" y="4506564"/>
            <a:ext cx="2915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Roboto"/>
                <a:ea typeface="Roboto"/>
                <a:cs typeface="Roboto"/>
                <a:sym typeface="Roboto"/>
              </a:rPr>
              <a:t>NAICS: 611519, 611699</a:t>
            </a:r>
            <a:endParaRPr>
              <a:solidFill>
                <a:srgbClr val="FFFFFF"/>
              </a:solidFill>
              <a:latin typeface="Roboto"/>
              <a:ea typeface="Roboto"/>
              <a:cs typeface="Roboto"/>
              <a:sym typeface="Roboto"/>
            </a:endParaRPr>
          </a:p>
        </p:txBody>
      </p:sp>
      <p:pic>
        <p:nvPicPr>
          <p:cNvPr id="175" name="Google Shape;175;p24"/>
          <p:cNvPicPr preferRelativeResize="0"/>
          <p:nvPr/>
        </p:nvPicPr>
        <p:blipFill>
          <a:blip r:embed="rId4">
            <a:alphaModFix/>
          </a:blip>
          <a:stretch>
            <a:fillRect/>
          </a:stretch>
        </p:blipFill>
        <p:spPr>
          <a:xfrm>
            <a:off x="144943" y="2571750"/>
            <a:ext cx="2331125" cy="2331125"/>
          </a:xfrm>
          <a:prstGeom prst="rect">
            <a:avLst/>
          </a:prstGeom>
          <a:noFill/>
          <a:ln>
            <a:noFill/>
          </a:ln>
        </p:spPr>
      </p:pic>
      <p:sp>
        <p:nvSpPr>
          <p:cNvPr id="176" name="Google Shape;176;p24"/>
          <p:cNvSpPr txBox="1"/>
          <p:nvPr/>
        </p:nvSpPr>
        <p:spPr>
          <a:xfrm>
            <a:off x="3821100" y="89775"/>
            <a:ext cx="53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rhoadestraininggroup.wordpress.com</a:t>
            </a:r>
            <a:endParaRPr sz="24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p:nvPr/>
        </p:nvSpPr>
        <p:spPr>
          <a:xfrm>
            <a:off x="0" y="0"/>
            <a:ext cx="9144000" cy="5143500"/>
          </a:xfrm>
          <a:prstGeom prst="rect">
            <a:avLst/>
          </a:prstGeom>
          <a:solidFill>
            <a:srgbClr val="CCCCCC"/>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8" name="Google Shape;78;p14"/>
          <p:cNvSpPr txBox="1"/>
          <p:nvPr/>
        </p:nvSpPr>
        <p:spPr>
          <a:xfrm>
            <a:off x="200223" y="378783"/>
            <a:ext cx="2133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oboto"/>
                <a:ea typeface="Roboto"/>
                <a:cs typeface="Roboto"/>
                <a:sym typeface="Roboto"/>
              </a:rPr>
              <a:t>Directory</a:t>
            </a:r>
            <a:endParaRPr b="1" sz="3600">
              <a:latin typeface="Roboto"/>
              <a:ea typeface="Roboto"/>
              <a:cs typeface="Roboto"/>
              <a:sym typeface="Roboto"/>
            </a:endParaRPr>
          </a:p>
        </p:txBody>
      </p:sp>
      <p:sp>
        <p:nvSpPr>
          <p:cNvPr id="79" name="Google Shape;79;p14"/>
          <p:cNvSpPr txBox="1"/>
          <p:nvPr/>
        </p:nvSpPr>
        <p:spPr>
          <a:xfrm>
            <a:off x="110425" y="1232700"/>
            <a:ext cx="5370900" cy="2401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Directory ……………………………………………….……………………2</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About Us ……………………………………………………………………3</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Our Partners ……………………………………………………………..4</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RTG Map ……………………………………………………………………5</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Accommodations …………………………………………………….6</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Firearms Training …………………………………………..………..7</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Medical Training </a:t>
            </a:r>
            <a:r>
              <a:rPr lang="en" sz="1800">
                <a:latin typeface="Roboto"/>
                <a:ea typeface="Roboto"/>
                <a:cs typeface="Roboto"/>
                <a:sym typeface="Roboto"/>
              </a:rPr>
              <a:t>……………………………………..…….……….10</a:t>
            </a:r>
            <a:endParaRPr sz="1800">
              <a:latin typeface="Roboto"/>
              <a:ea typeface="Roboto"/>
              <a:cs typeface="Roboto"/>
              <a:sym typeface="Roboto"/>
            </a:endParaRPr>
          </a:p>
          <a:p>
            <a:pPr indent="0" lvl="0" marL="0" rtl="0" algn="l">
              <a:spcBef>
                <a:spcPts val="0"/>
              </a:spcBef>
              <a:spcAft>
                <a:spcPts val="0"/>
              </a:spcAft>
              <a:buNone/>
            </a:pPr>
            <a:r>
              <a:rPr lang="en" sz="1800">
                <a:latin typeface="Roboto"/>
                <a:ea typeface="Roboto"/>
                <a:cs typeface="Roboto"/>
                <a:sym typeface="Roboto"/>
              </a:rPr>
              <a:t>Less-Lethal Training ………………………………………..…….11</a:t>
            </a:r>
            <a:endParaRPr sz="1800">
              <a:latin typeface="Roboto"/>
              <a:ea typeface="Roboto"/>
              <a:cs typeface="Roboto"/>
              <a:sym typeface="Roboto"/>
            </a:endParaRPr>
          </a:p>
        </p:txBody>
      </p:sp>
      <p:sp>
        <p:nvSpPr>
          <p:cNvPr id="80" name="Google Shape;80;p1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nvSpPr>
        <p:spPr>
          <a:xfrm>
            <a:off x="248575" y="403600"/>
            <a:ext cx="2128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oboto"/>
                <a:ea typeface="Roboto"/>
                <a:cs typeface="Roboto"/>
                <a:sym typeface="Roboto"/>
              </a:rPr>
              <a:t>About Us</a:t>
            </a:r>
            <a:endParaRPr b="1" sz="3600">
              <a:latin typeface="Roboto"/>
              <a:ea typeface="Roboto"/>
              <a:cs typeface="Roboto"/>
              <a:sym typeface="Roboto"/>
            </a:endParaRPr>
          </a:p>
        </p:txBody>
      </p:sp>
      <p:sp>
        <p:nvSpPr>
          <p:cNvPr id="86" name="Google Shape;86;p15"/>
          <p:cNvSpPr txBox="1"/>
          <p:nvPr/>
        </p:nvSpPr>
        <p:spPr>
          <a:xfrm>
            <a:off x="128400" y="3919525"/>
            <a:ext cx="64047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oboto"/>
                <a:ea typeface="Roboto"/>
                <a:cs typeface="Roboto"/>
                <a:sym typeface="Roboto"/>
              </a:rPr>
              <a:t>Our past students are comprised of 81% male, 19% female, and their average age is 39. We have taught students who have never shot a firearm before to retired federal agents from the USBP and FBI. Our alumni have reported 0 gunfights to us since training with RTG.</a:t>
            </a:r>
            <a:endParaRPr sz="1600">
              <a:latin typeface="Roboto"/>
              <a:ea typeface="Roboto"/>
              <a:cs typeface="Roboto"/>
              <a:sym typeface="Roboto"/>
            </a:endParaRPr>
          </a:p>
        </p:txBody>
      </p:sp>
      <p:pic>
        <p:nvPicPr>
          <p:cNvPr id="87" name="Google Shape;87;p15"/>
          <p:cNvPicPr preferRelativeResize="0"/>
          <p:nvPr/>
        </p:nvPicPr>
        <p:blipFill>
          <a:blip r:embed="rId3">
            <a:alphaModFix/>
          </a:blip>
          <a:stretch>
            <a:fillRect/>
          </a:stretch>
        </p:blipFill>
        <p:spPr>
          <a:xfrm>
            <a:off x="6062500" y="1199700"/>
            <a:ext cx="2953098" cy="2214824"/>
          </a:xfrm>
          <a:prstGeom prst="rect">
            <a:avLst/>
          </a:prstGeom>
          <a:noFill/>
          <a:ln cap="flat" cmpd="sng" w="9525">
            <a:solidFill>
              <a:srgbClr val="000000"/>
            </a:solidFill>
            <a:prstDash val="solid"/>
            <a:round/>
            <a:headEnd len="sm" w="sm" type="none"/>
            <a:tailEnd len="sm" w="sm" type="none"/>
          </a:ln>
        </p:spPr>
      </p:pic>
      <p:sp>
        <p:nvSpPr>
          <p:cNvPr id="88" name="Google Shape;88;p15"/>
          <p:cNvSpPr/>
          <p:nvPr/>
        </p:nvSpPr>
        <p:spPr>
          <a:xfrm>
            <a:off x="6533100" y="4302025"/>
            <a:ext cx="2482500" cy="393600"/>
          </a:xfrm>
          <a:prstGeom prst="roundRect">
            <a:avLst>
              <a:gd fmla="val 16585" name="adj"/>
            </a:avLst>
          </a:prstGeom>
          <a:solidFill>
            <a:srgbClr val="EFEFE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NAICS: 611519, 611699</a:t>
            </a:r>
            <a:endParaRPr sz="1600">
              <a:latin typeface="Roboto"/>
              <a:ea typeface="Roboto"/>
              <a:cs typeface="Roboto"/>
              <a:sym typeface="Roboto"/>
            </a:endParaRPr>
          </a:p>
        </p:txBody>
      </p:sp>
      <p:sp>
        <p:nvSpPr>
          <p:cNvPr id="89" name="Google Shape;89;p15"/>
          <p:cNvSpPr/>
          <p:nvPr/>
        </p:nvSpPr>
        <p:spPr>
          <a:xfrm>
            <a:off x="128400" y="1199700"/>
            <a:ext cx="5660700" cy="2538900"/>
          </a:xfrm>
          <a:prstGeom prst="roundRect">
            <a:avLst>
              <a:gd fmla="val 8533" name="adj"/>
            </a:avLst>
          </a:prstGeom>
          <a:solidFill>
            <a:srgbClr val="EFEFE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Roboto"/>
              <a:buChar char="●"/>
            </a:pPr>
            <a:r>
              <a:rPr lang="en" sz="1600">
                <a:latin typeface="Roboto"/>
                <a:ea typeface="Roboto"/>
                <a:cs typeface="Roboto"/>
                <a:sym typeface="Roboto"/>
              </a:rPr>
              <a:t>3-acre training facility</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100% of our staff instructors have security, military, and/or law enforcement experience</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Just minutes away from Fort Chaffee Joint Maneuver Center, Ebbing Air National Guard Base, and the Mena National Guard Armory</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Force on Force Role Players</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Two Handgun/Shotgun Flat Ranges &amp; 250 yard Rifle Range</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24’x30’ Classroom (Can seat &lt;17 students)</a:t>
            </a:r>
            <a:endParaRPr sz="1600">
              <a:latin typeface="Roboto"/>
              <a:ea typeface="Roboto"/>
              <a:cs typeface="Roboto"/>
              <a:sym typeface="Roboto"/>
            </a:endParaRPr>
          </a:p>
        </p:txBody>
      </p:sp>
      <p:sp>
        <p:nvSpPr>
          <p:cNvPr id="90" name="Google Shape;90;p1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p:nvPr/>
        </p:nvSpPr>
        <p:spPr>
          <a:xfrm>
            <a:off x="0" y="0"/>
            <a:ext cx="9144000" cy="5143500"/>
          </a:xfrm>
          <a:prstGeom prst="rect">
            <a:avLst/>
          </a:prstGeom>
          <a:solidFill>
            <a:srgbClr val="CCCCCC"/>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96" name="Google Shape;96;p16"/>
          <p:cNvPicPr preferRelativeResize="0"/>
          <p:nvPr/>
        </p:nvPicPr>
        <p:blipFill>
          <a:blip r:embed="rId3">
            <a:alphaModFix/>
          </a:blip>
          <a:stretch>
            <a:fillRect/>
          </a:stretch>
        </p:blipFill>
        <p:spPr>
          <a:xfrm>
            <a:off x="5870046" y="1349028"/>
            <a:ext cx="1824900" cy="2985075"/>
          </a:xfrm>
          <a:prstGeom prst="rect">
            <a:avLst/>
          </a:prstGeom>
          <a:noFill/>
          <a:ln>
            <a:noFill/>
          </a:ln>
        </p:spPr>
      </p:pic>
      <p:pic>
        <p:nvPicPr>
          <p:cNvPr id="97" name="Google Shape;97;p16"/>
          <p:cNvPicPr preferRelativeResize="0"/>
          <p:nvPr/>
        </p:nvPicPr>
        <p:blipFill>
          <a:blip r:embed="rId4">
            <a:alphaModFix/>
          </a:blip>
          <a:stretch>
            <a:fillRect/>
          </a:stretch>
        </p:blipFill>
        <p:spPr>
          <a:xfrm>
            <a:off x="1257581" y="2096572"/>
            <a:ext cx="2865300" cy="1489994"/>
          </a:xfrm>
          <a:prstGeom prst="rect">
            <a:avLst/>
          </a:prstGeom>
          <a:noFill/>
          <a:ln>
            <a:noFill/>
          </a:ln>
        </p:spPr>
      </p:pic>
      <p:sp>
        <p:nvSpPr>
          <p:cNvPr id="98" name="Google Shape;98;p16"/>
          <p:cNvSpPr txBox="1"/>
          <p:nvPr/>
        </p:nvSpPr>
        <p:spPr>
          <a:xfrm>
            <a:off x="219833" y="399181"/>
            <a:ext cx="2865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oboto"/>
                <a:ea typeface="Roboto"/>
                <a:cs typeface="Roboto"/>
                <a:sym typeface="Roboto"/>
              </a:rPr>
              <a:t>Our Partners</a:t>
            </a:r>
            <a:endParaRPr b="1" sz="3600">
              <a:latin typeface="Roboto"/>
              <a:ea typeface="Roboto"/>
              <a:cs typeface="Roboto"/>
              <a:sym typeface="Roboto"/>
            </a:endParaRPr>
          </a:p>
        </p:txBody>
      </p:sp>
      <p:sp>
        <p:nvSpPr>
          <p:cNvPr id="99" name="Google Shape;99;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3793995" y="877500"/>
            <a:ext cx="5003906" cy="4160100"/>
          </a:xfrm>
          <a:prstGeom prst="rect">
            <a:avLst/>
          </a:prstGeom>
          <a:noFill/>
          <a:ln cap="flat" cmpd="sng" w="9525">
            <a:solidFill>
              <a:srgbClr val="000000"/>
            </a:solidFill>
            <a:prstDash val="solid"/>
            <a:round/>
            <a:headEnd len="sm" w="sm" type="none"/>
            <a:tailEnd len="sm" w="sm" type="none"/>
          </a:ln>
        </p:spPr>
      </p:pic>
      <p:sp>
        <p:nvSpPr>
          <p:cNvPr id="105" name="Google Shape;105;p17"/>
          <p:cNvSpPr txBox="1"/>
          <p:nvPr/>
        </p:nvSpPr>
        <p:spPr>
          <a:xfrm>
            <a:off x="230009" y="429700"/>
            <a:ext cx="2440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oboto"/>
                <a:ea typeface="Roboto"/>
                <a:cs typeface="Roboto"/>
                <a:sym typeface="Roboto"/>
              </a:rPr>
              <a:t>RTG Map</a:t>
            </a:r>
            <a:endParaRPr b="1" sz="3600">
              <a:latin typeface="Roboto"/>
              <a:ea typeface="Roboto"/>
              <a:cs typeface="Roboto"/>
              <a:sym typeface="Roboto"/>
            </a:endParaRPr>
          </a:p>
        </p:txBody>
      </p:sp>
      <p:sp>
        <p:nvSpPr>
          <p:cNvPr id="106" name="Google Shape;106;p17"/>
          <p:cNvSpPr/>
          <p:nvPr/>
        </p:nvSpPr>
        <p:spPr>
          <a:xfrm>
            <a:off x="127400" y="1406675"/>
            <a:ext cx="3422400" cy="3361500"/>
          </a:xfrm>
          <a:prstGeom prst="roundRect">
            <a:avLst>
              <a:gd fmla="val 12374" name="adj"/>
            </a:avLst>
          </a:prstGeom>
          <a:solidFill>
            <a:srgbClr val="EFEFE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RTG maintains a 3-acre training facility that includes a 24’x30’ classroom which can seat &lt;17 students, two vehicles for Force on Force training, plenty of space for student parking, and a handgun &amp; shotgun flat range.</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1.7 miles east is another property we use for it's 250 yard rifle range and handgun &amp; shotgun flat range.</a:t>
            </a:r>
            <a:endParaRPr sz="1600">
              <a:latin typeface="Roboto"/>
              <a:ea typeface="Roboto"/>
              <a:cs typeface="Roboto"/>
              <a:sym typeface="Roboto"/>
            </a:endParaRPr>
          </a:p>
        </p:txBody>
      </p:sp>
      <p:sp>
        <p:nvSpPr>
          <p:cNvPr id="107" name="Google Shape;107;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nvSpPr>
        <p:spPr>
          <a:xfrm>
            <a:off x="229950" y="393525"/>
            <a:ext cx="380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Roboto"/>
                <a:ea typeface="Roboto"/>
                <a:cs typeface="Roboto"/>
                <a:sym typeface="Roboto"/>
              </a:rPr>
              <a:t>Accommodations</a:t>
            </a:r>
            <a:endParaRPr b="1" sz="3600">
              <a:latin typeface="Roboto"/>
              <a:ea typeface="Roboto"/>
              <a:cs typeface="Roboto"/>
              <a:sym typeface="Roboto"/>
            </a:endParaRPr>
          </a:p>
        </p:txBody>
      </p:sp>
      <p:sp>
        <p:nvSpPr>
          <p:cNvPr id="113" name="Google Shape;113;p18"/>
          <p:cNvSpPr txBox="1"/>
          <p:nvPr/>
        </p:nvSpPr>
        <p:spPr>
          <a:xfrm>
            <a:off x="4866006" y="1033700"/>
            <a:ext cx="4278000" cy="39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Roboto"/>
                <a:ea typeface="Roboto"/>
                <a:cs typeface="Roboto"/>
                <a:sym typeface="Roboto"/>
              </a:rPr>
              <a:t>Room &amp; Board:</a:t>
            </a:r>
            <a:endParaRPr b="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 Quinta Inn &amp; Suites by Wyndham (479)595-0041</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Quality Inn &amp; Suites (479)632-4141</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Days Inn by Wyndham (479)439-5983</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Transportation:</a:t>
            </a:r>
            <a:endParaRPr b="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Enterprise Rent-A-Car (479)648-1117</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Hertz Car Rental (479)649-0961</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Axis Car Rental (479)452-5152</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Airport:</a:t>
            </a:r>
            <a:endParaRPr b="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Northwest Arkansas National Airport (XNA)</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Fort Smith Regional Airport (FSM)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Dining:</a:t>
            </a:r>
            <a:endParaRPr b="1">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China City (Chinese Buffet) (479)648-8698</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Blue Ember Smokehouse (BBQ) (479)551-2999</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 Huerta Authentic Mexican Food (479)471-0113</a:t>
            </a:r>
            <a:endParaRPr sz="1800">
              <a:solidFill>
                <a:schemeClr val="lt2"/>
              </a:solidFill>
              <a:latin typeface="Roboto"/>
              <a:ea typeface="Roboto"/>
              <a:cs typeface="Roboto"/>
              <a:sym typeface="Roboto"/>
            </a:endParaRPr>
          </a:p>
        </p:txBody>
      </p:sp>
      <p:sp>
        <p:nvSpPr>
          <p:cNvPr id="114" name="Google Shape;114;p18"/>
          <p:cNvSpPr/>
          <p:nvPr/>
        </p:nvSpPr>
        <p:spPr>
          <a:xfrm>
            <a:off x="246750" y="1380025"/>
            <a:ext cx="4433400" cy="1270800"/>
          </a:xfrm>
          <a:prstGeom prst="roundRect">
            <a:avLst>
              <a:gd fmla="val 16667" name="adj"/>
            </a:avLst>
          </a:prstGeom>
          <a:solidFill>
            <a:srgbClr val="EFEFE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Roboto"/>
                <a:ea typeface="Roboto"/>
                <a:cs typeface="Roboto"/>
                <a:sym typeface="Roboto"/>
              </a:rPr>
              <a:t>We have many hotels and restaurants in our area but have chosen to list a few of our favorite and closest. Other options would include utilizing Airbnb's website to find accommodations.</a:t>
            </a:r>
            <a:endParaRPr sz="1600">
              <a:latin typeface="Roboto"/>
              <a:ea typeface="Roboto"/>
              <a:cs typeface="Roboto"/>
              <a:sym typeface="Roboto"/>
            </a:endParaRPr>
          </a:p>
        </p:txBody>
      </p:sp>
      <p:sp>
        <p:nvSpPr>
          <p:cNvPr id="115" name="Google Shape;115;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5</a:t>
            </a:r>
            <a:endParaRPr/>
          </a:p>
        </p:txBody>
      </p:sp>
      <p:sp>
        <p:nvSpPr>
          <p:cNvPr id="116" name="Google Shape;116;p18"/>
          <p:cNvSpPr txBox="1"/>
          <p:nvPr/>
        </p:nvSpPr>
        <p:spPr>
          <a:xfrm>
            <a:off x="138600" y="3026700"/>
            <a:ext cx="4649700" cy="1826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Roboto"/>
                <a:ea typeface="Roboto"/>
                <a:cs typeface="Roboto"/>
                <a:sym typeface="Roboto"/>
              </a:rPr>
              <a:t>Mercy Hospital Fort Smith</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7301 Rogers Ave, Fort Smith, AR 72903</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(479)314-6245</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24/7 Access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Level III Trauma Center</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30 min (20 mi) drive from RTG</a:t>
            </a:r>
            <a:endParaRPr sz="1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p:nvPr/>
        </p:nvSpPr>
        <p:spPr>
          <a:xfrm>
            <a:off x="0" y="0"/>
            <a:ext cx="9144000" cy="11631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19"/>
          <p:cNvSpPr txBox="1"/>
          <p:nvPr/>
        </p:nvSpPr>
        <p:spPr>
          <a:xfrm>
            <a:off x="233625" y="424200"/>
            <a:ext cx="382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Firearms Training</a:t>
            </a:r>
            <a:endParaRPr b="1" sz="3600">
              <a:solidFill>
                <a:srgbClr val="FFFFFF"/>
              </a:solidFill>
              <a:latin typeface="Roboto"/>
              <a:ea typeface="Roboto"/>
              <a:cs typeface="Roboto"/>
              <a:sym typeface="Roboto"/>
            </a:endParaRPr>
          </a:p>
        </p:txBody>
      </p:sp>
      <p:sp>
        <p:nvSpPr>
          <p:cNvPr id="123" name="Google Shape;123;p19"/>
          <p:cNvSpPr txBox="1"/>
          <p:nvPr/>
        </p:nvSpPr>
        <p:spPr>
          <a:xfrm>
            <a:off x="105375" y="1364425"/>
            <a:ext cx="5824800" cy="36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oboto"/>
                <a:ea typeface="Roboto"/>
                <a:cs typeface="Roboto"/>
                <a:sym typeface="Roboto"/>
              </a:rPr>
              <a:t>Tactical Handgun, Rifle, &amp; Shotgun</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The comprehensive Tactical Handgun, Rifle, and Shotgun courses are designed for individuals looking to excel firearm </a:t>
            </a:r>
            <a:r>
              <a:rPr lang="en">
                <a:latin typeface="Roboto"/>
                <a:ea typeface="Roboto"/>
                <a:cs typeface="Roboto"/>
                <a:sym typeface="Roboto"/>
              </a:rPr>
              <a:t>capability</a:t>
            </a:r>
            <a:r>
              <a:rPr lang="en">
                <a:latin typeface="Roboto"/>
                <a:ea typeface="Roboto"/>
                <a:cs typeface="Roboto"/>
                <a:sym typeface="Roboto"/>
              </a:rPr>
              <a:t> and skills in high-stress, real-world scenarios. These courses focus on building marksmanship, speed, and confidence by preparing students to handle a variety of tactical situations, including shooting from vehicles and low-light/no-light environments. (16 to 48 hours)</a:t>
            </a:r>
            <a:endParaRPr>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rPr b="1" lang="en" sz="1600">
                <a:latin typeface="Roboto"/>
                <a:ea typeface="Roboto"/>
                <a:cs typeface="Roboto"/>
                <a:sym typeface="Roboto"/>
              </a:rPr>
              <a:t>Designated Defensive Marksman</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Designed to improve marksmanship skills at close to mid-range distances. This comprehensive training course focuses on equipping students to shoot stationary and moving targets at known and unknown distances, how to utilize data on previous engagements (DOPE), traditional standing, sitting, and prone positions, shooting from a tripod, advanced instruction on internal, external, and terminal ballistics, and field craft techniques. (32 hours)</a:t>
            </a:r>
            <a:endParaRPr>
              <a:latin typeface="Roboto"/>
              <a:ea typeface="Roboto"/>
              <a:cs typeface="Roboto"/>
              <a:sym typeface="Roboto"/>
            </a:endParaRPr>
          </a:p>
        </p:txBody>
      </p:sp>
      <p:sp>
        <p:nvSpPr>
          <p:cNvPr id="124" name="Google Shape;124;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6</a:t>
            </a:r>
            <a:endParaRPr/>
          </a:p>
        </p:txBody>
      </p:sp>
      <p:pic>
        <p:nvPicPr>
          <p:cNvPr id="125" name="Google Shape;125;p19"/>
          <p:cNvPicPr preferRelativeResize="0"/>
          <p:nvPr/>
        </p:nvPicPr>
        <p:blipFill>
          <a:blip r:embed="rId3">
            <a:alphaModFix/>
          </a:blip>
          <a:stretch>
            <a:fillRect/>
          </a:stretch>
        </p:blipFill>
        <p:spPr>
          <a:xfrm>
            <a:off x="7359350" y="1364425"/>
            <a:ext cx="1413811" cy="1885051"/>
          </a:xfrm>
          <a:prstGeom prst="rect">
            <a:avLst/>
          </a:prstGeom>
          <a:noFill/>
          <a:ln cap="flat" cmpd="sng" w="9525">
            <a:solidFill>
              <a:srgbClr val="000000"/>
            </a:solidFill>
            <a:prstDash val="solid"/>
            <a:round/>
            <a:headEnd len="sm" w="sm" type="none"/>
            <a:tailEnd len="sm" w="sm" type="none"/>
          </a:ln>
        </p:spPr>
      </p:pic>
      <p:pic>
        <p:nvPicPr>
          <p:cNvPr id="126" name="Google Shape;126;p19"/>
          <p:cNvPicPr preferRelativeResize="0"/>
          <p:nvPr/>
        </p:nvPicPr>
        <p:blipFill>
          <a:blip r:embed="rId4">
            <a:alphaModFix/>
          </a:blip>
          <a:stretch>
            <a:fillRect/>
          </a:stretch>
        </p:blipFill>
        <p:spPr>
          <a:xfrm>
            <a:off x="6423856" y="3347201"/>
            <a:ext cx="1233124" cy="174201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nvSpPr>
        <p:spPr>
          <a:xfrm>
            <a:off x="119725" y="1369400"/>
            <a:ext cx="58233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oboto"/>
                <a:ea typeface="Roboto"/>
                <a:cs typeface="Roboto"/>
                <a:sym typeface="Roboto"/>
              </a:rPr>
              <a:t>Executive Protection</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Designed for professionals providing discreet protection for HNWI and UHNWI. This course covers discreet protection tactics, surveillance &amp; counter-surveillance, route planning, advance teams, and threat mitigation. Students engage in realistic force-on-force training scenarios, practicing real-world responses to threats. (40 hours)</a:t>
            </a:r>
            <a:endParaRPr>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b="1" lang="en" sz="1600">
                <a:latin typeface="Roboto"/>
                <a:ea typeface="Roboto"/>
                <a:cs typeface="Roboto"/>
                <a:sym typeface="Roboto"/>
              </a:rPr>
              <a:t>Arkansas’ Concealed Handgun Carry License (CHCL) &amp; Enhanced Concealed Handgun Carry License (E-CHCL)</a:t>
            </a:r>
            <a:endParaRPr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These state-certified courses cover firearm safety, carry permit laws, and use of force. The Enhanced option adds additional marksmanship and legal training for carrying in restricted areas. (8 to 16 hours)</a:t>
            </a:r>
            <a:endParaRPr>
              <a:latin typeface="Roboto"/>
              <a:ea typeface="Roboto"/>
              <a:cs typeface="Roboto"/>
              <a:sym typeface="Roboto"/>
            </a:endParaRPr>
          </a:p>
        </p:txBody>
      </p:sp>
      <p:sp>
        <p:nvSpPr>
          <p:cNvPr id="132" name="Google Shape;132;p20"/>
          <p:cNvSpPr/>
          <p:nvPr/>
        </p:nvSpPr>
        <p:spPr>
          <a:xfrm>
            <a:off x="0" y="0"/>
            <a:ext cx="9144000" cy="11502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3" name="Google Shape;133;p20"/>
          <p:cNvSpPr txBox="1"/>
          <p:nvPr/>
        </p:nvSpPr>
        <p:spPr>
          <a:xfrm>
            <a:off x="222350" y="411300"/>
            <a:ext cx="64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Firearms Training - Continued</a:t>
            </a:r>
            <a:endParaRPr b="1" sz="3600">
              <a:solidFill>
                <a:srgbClr val="FFFFFF"/>
              </a:solidFill>
              <a:latin typeface="Roboto"/>
              <a:ea typeface="Roboto"/>
              <a:cs typeface="Roboto"/>
              <a:sym typeface="Roboto"/>
            </a:endParaRPr>
          </a:p>
        </p:txBody>
      </p:sp>
      <p:sp>
        <p:nvSpPr>
          <p:cNvPr id="134" name="Google Shape;134;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7</a:t>
            </a:r>
            <a:endParaRPr/>
          </a:p>
        </p:txBody>
      </p:sp>
      <p:pic>
        <p:nvPicPr>
          <p:cNvPr id="135" name="Google Shape;135;p20"/>
          <p:cNvPicPr preferRelativeResize="0"/>
          <p:nvPr/>
        </p:nvPicPr>
        <p:blipFill>
          <a:blip r:embed="rId3">
            <a:alphaModFix/>
          </a:blip>
          <a:stretch>
            <a:fillRect/>
          </a:stretch>
        </p:blipFill>
        <p:spPr>
          <a:xfrm>
            <a:off x="6716000" y="1259800"/>
            <a:ext cx="1815199" cy="1808904"/>
          </a:xfrm>
          <a:prstGeom prst="rect">
            <a:avLst/>
          </a:prstGeom>
          <a:noFill/>
          <a:ln cap="flat" cmpd="sng" w="9525">
            <a:solidFill>
              <a:srgbClr val="000000"/>
            </a:solidFill>
            <a:prstDash val="solid"/>
            <a:round/>
            <a:headEnd len="sm" w="sm" type="none"/>
            <a:tailEnd len="sm" w="sm" type="none"/>
          </a:ln>
        </p:spPr>
      </p:pic>
      <p:pic>
        <p:nvPicPr>
          <p:cNvPr id="136" name="Google Shape;136;p20"/>
          <p:cNvPicPr preferRelativeResize="0"/>
          <p:nvPr/>
        </p:nvPicPr>
        <p:blipFill>
          <a:blip r:embed="rId4">
            <a:alphaModFix/>
          </a:blip>
          <a:stretch>
            <a:fillRect/>
          </a:stretch>
        </p:blipFill>
        <p:spPr>
          <a:xfrm>
            <a:off x="6716000" y="3178300"/>
            <a:ext cx="1815202" cy="180132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p:nvPr/>
        </p:nvSpPr>
        <p:spPr>
          <a:xfrm>
            <a:off x="0" y="0"/>
            <a:ext cx="9144000" cy="11631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2" name="Google Shape;142;p21"/>
          <p:cNvSpPr txBox="1"/>
          <p:nvPr/>
        </p:nvSpPr>
        <p:spPr>
          <a:xfrm>
            <a:off x="215822" y="424200"/>
            <a:ext cx="638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Firearms Training - Continued</a:t>
            </a:r>
            <a:endParaRPr b="1" sz="3600">
              <a:solidFill>
                <a:srgbClr val="FFFFFF"/>
              </a:solidFill>
              <a:latin typeface="Roboto"/>
              <a:ea typeface="Roboto"/>
              <a:cs typeface="Roboto"/>
              <a:sym typeface="Roboto"/>
            </a:endParaRPr>
          </a:p>
        </p:txBody>
      </p:sp>
      <p:sp>
        <p:nvSpPr>
          <p:cNvPr id="143" name="Google Shape;143;p21"/>
          <p:cNvSpPr txBox="1"/>
          <p:nvPr/>
        </p:nvSpPr>
        <p:spPr>
          <a:xfrm>
            <a:off x="106900" y="1337650"/>
            <a:ext cx="5836200" cy="336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Roboto"/>
                <a:ea typeface="Roboto"/>
                <a:cs typeface="Roboto"/>
                <a:sym typeface="Roboto"/>
              </a:rPr>
              <a:t>NRA Certified Training</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Our NRA-certified courses provide expert instruction in Pistol, Rifle, and Shotgun fundamentals, along with the Range Safety Officer course for those seeking to supervise safe range operations. Whether you're new to firearms or pursuing certification, these programs build confidence, skill, and safety awareness for all experience levels. (8 to 32 hours)</a:t>
            </a:r>
            <a:endParaRPr>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b="1" lang="en" sz="1600">
                <a:latin typeface="Roboto"/>
                <a:ea typeface="Roboto"/>
                <a:cs typeface="Roboto"/>
                <a:sym typeface="Roboto"/>
              </a:rPr>
              <a:t>USCCA Concealed Carry &amp; Home Defense Fundamentals Course (CCHDF)</a:t>
            </a:r>
            <a:endParaRPr b="1" sz="1600">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course teaches the basics of concealed carry, home defense, and personal protection. Students learn conflict avoidance, defensive shooting, and legal use of force. Ideal for all experience levels, it prepares participants for real-world threats. (8 hours)</a:t>
            </a:r>
            <a:endParaRPr>
              <a:latin typeface="Roboto"/>
              <a:ea typeface="Roboto"/>
              <a:cs typeface="Roboto"/>
              <a:sym typeface="Roboto"/>
            </a:endParaRPr>
          </a:p>
          <a:p>
            <a:pPr indent="0" lvl="0" marL="0" rtl="0" algn="l">
              <a:spcBef>
                <a:spcPts val="0"/>
              </a:spcBef>
              <a:spcAft>
                <a:spcPts val="0"/>
              </a:spcAft>
              <a:buNone/>
            </a:pPr>
            <a:r>
              <a:t/>
            </a:r>
            <a:endParaRPr b="1" sz="1800">
              <a:latin typeface="Roboto"/>
              <a:ea typeface="Roboto"/>
              <a:cs typeface="Roboto"/>
              <a:sym typeface="Roboto"/>
            </a:endParaRPr>
          </a:p>
        </p:txBody>
      </p:sp>
      <p:sp>
        <p:nvSpPr>
          <p:cNvPr id="144" name="Google Shape;144;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8</a:t>
            </a:r>
            <a:endParaRPr/>
          </a:p>
        </p:txBody>
      </p:sp>
      <p:pic>
        <p:nvPicPr>
          <p:cNvPr id="145" name="Google Shape;145;p21"/>
          <p:cNvPicPr preferRelativeResize="0"/>
          <p:nvPr/>
        </p:nvPicPr>
        <p:blipFill>
          <a:blip r:embed="rId3">
            <a:alphaModFix/>
          </a:blip>
          <a:stretch>
            <a:fillRect/>
          </a:stretch>
        </p:blipFill>
        <p:spPr>
          <a:xfrm>
            <a:off x="6400099" y="3095186"/>
            <a:ext cx="2383150" cy="1787320"/>
          </a:xfrm>
          <a:prstGeom prst="rect">
            <a:avLst/>
          </a:prstGeom>
          <a:noFill/>
          <a:ln cap="flat" cmpd="sng" w="9525">
            <a:solidFill>
              <a:srgbClr val="000000"/>
            </a:solidFill>
            <a:prstDash val="solid"/>
            <a:round/>
            <a:headEnd len="sm" w="sm" type="none"/>
            <a:tailEnd len="sm" w="sm" type="none"/>
          </a:ln>
        </p:spPr>
      </p:pic>
      <p:pic>
        <p:nvPicPr>
          <p:cNvPr id="146" name="Google Shape;146;p21"/>
          <p:cNvPicPr preferRelativeResize="0"/>
          <p:nvPr/>
        </p:nvPicPr>
        <p:blipFill>
          <a:blip r:embed="rId4">
            <a:alphaModFix/>
          </a:blip>
          <a:stretch>
            <a:fillRect/>
          </a:stretch>
        </p:blipFill>
        <p:spPr>
          <a:xfrm>
            <a:off x="6120696" y="1501013"/>
            <a:ext cx="1430817" cy="1256249"/>
          </a:xfrm>
          <a:prstGeom prst="rect">
            <a:avLst/>
          </a:prstGeom>
          <a:noFill/>
          <a:ln>
            <a:noFill/>
          </a:ln>
        </p:spPr>
      </p:pic>
      <p:pic>
        <p:nvPicPr>
          <p:cNvPr id="147" name="Google Shape;147;p21"/>
          <p:cNvPicPr preferRelativeResize="0"/>
          <p:nvPr/>
        </p:nvPicPr>
        <p:blipFill>
          <a:blip r:embed="rId5">
            <a:alphaModFix/>
          </a:blip>
          <a:stretch>
            <a:fillRect/>
          </a:stretch>
        </p:blipFill>
        <p:spPr>
          <a:xfrm>
            <a:off x="7551525" y="1413723"/>
            <a:ext cx="1430825" cy="1430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